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embeddedFontLst>
    <p:embeddedFont>
      <p:font typeface="霞鹜新晰黑" panose="02000500000000000000" pitchFamily="2" charset="-122"/>
      <p:regular r:id="rId9"/>
    </p:embeddedFont>
    <p:embeddedFont>
      <p:font typeface="Bokor" pitchFamily="2" charset="0"/>
      <p:regular r:id="rId10"/>
    </p:embeddedFont>
    <p:embeddedFont>
      <p:font typeface="Roboto" panose="02000000000000000000" pitchFamily="2" charset="0"/>
      <p:regular r:id="rId11"/>
      <p:bold r:id="rId12"/>
      <p:italic r:id="rId13"/>
      <p:boldItalic r:id="rId14"/>
    </p:embeddedFont>
    <p:embeddedFont>
      <p:font typeface="等线" panose="02010600030101010101" pitchFamily="2" charset="-122"/>
      <p:regular r:id="rId15"/>
      <p:bold r:id="rId16"/>
    </p:embeddedFont>
    <p:embeddedFont>
      <p:font typeface="等线 Light" panose="02010600030101010101" pitchFamily="2" charset="-122"/>
      <p:regular r:id="rId17"/>
    </p:embeddedFont>
    <p:embeddedFont>
      <p:font typeface="霞鹜文楷等宽" panose="02020509000000000000" pitchFamily="49" charset="-122"/>
      <p:regular r:id="rId18"/>
      <p:bold r:id="rId19"/>
    </p:embeddedFont>
    <p:embeddedFont>
      <p:font typeface="霞鹜新致宋 简" panose="02020500000000000000" pitchFamily="18" charset="-122"/>
      <p:regular r:id="rId20"/>
    </p:embeddedFont>
    <p:embeddedFont>
      <p:font typeface="霞鹜新致宋 融合" panose="02020500000000000000" pitchFamily="18" charset="-122"/>
      <p:regular r:id="rId21"/>
    </p:embeddedFont>
    <p:embeddedFont>
      <p:font typeface="霞鹜铭心宋 简" panose="02000500000000000000" pitchFamily="2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标题" id="{CC34EB45-F0F0-40A1-AEF1-B44E936E0E93}">
          <p14:sldIdLst>
            <p14:sldId id="256"/>
          </p14:sldIdLst>
        </p14:section>
        <p14:section name="内容" id="{F5A0819D-A5C8-49BB-BF00-D75A01D2C6CF}">
          <p14:sldIdLst>
            <p14:sldId id="257"/>
            <p14:sldId id="258"/>
            <p14:sldId id="259"/>
            <p14:sldId id="261"/>
            <p14:sldId id="262"/>
          </p14:sldIdLst>
        </p14:section>
        <p14:section name="尾页" id="{AA5EF84C-C7B5-4EEA-A4EA-1F9DF6EC285F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4525"/>
    <a:srgbClr val="802F1E"/>
    <a:srgbClr val="FAAC62"/>
    <a:srgbClr val="D76737"/>
    <a:srgbClr val="BE5108"/>
    <a:srgbClr val="4E11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2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media/image1.jpg>
</file>

<file path=ppt/media/image10.jpeg>
</file>

<file path=ppt/media/image11.jpg>
</file>

<file path=ppt/media/image12.jpeg>
</file>

<file path=ppt/media/image13.jpe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E8148-3CC0-3015-D38C-A586A5743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03105FB-1902-F7C9-FE4C-4F636A281A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432D03-3A93-B614-F768-6BA3311A2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B31734-F846-6A39-C1DA-818F886F5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0B078C-C5C1-7EC6-66DC-BE607D2BD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3987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F44A66-CAE5-89C7-0140-4AF94756B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63C6804-A743-91FE-20FE-23989456F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1185C8-DC8E-1AF2-FC44-CCE768D78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55B342-79BE-0060-2104-FB200B85D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387C52-72D2-0527-591E-7E7FF71E0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683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D5E5975-A551-4876-DBD1-3B63E92B95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F7DFB03-69B9-C4AC-A04B-404538C4A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7A9276-5D94-C12C-52D8-266CA39E0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99D046-1EC5-FD0A-7D63-5278C7B6F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5818B2-4D92-8A2B-279E-BD8CBBD0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984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3A1ECE-BD8D-935D-D764-92CD87034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043BBB-5B09-58AA-D6EA-4B9149C10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0EB216-13C7-EE9D-6641-6A16B152C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9CC3D9-95E5-2688-BA8B-3B01F961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7C0CBA-4EDC-35D0-598E-D7F0D7802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08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1995AF-CE21-4F66-BDB0-0B5E60C7D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CBF950-BABE-1E46-EEF6-F10A61388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C04804-D6E7-9102-EEB2-9AC4EC9F2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A4AECD-BD1E-F96A-EFAA-11BD0816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73D504-3B91-4345-0203-D2F5C6F59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6049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068754-9D37-6E25-374C-41FCDAF98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106D94-CA5F-7651-82AB-4E3CD73B1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3F8AF3-CCE8-DAE1-998A-05A4ECC72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8BD67F3-4F52-40BC-09DD-69179AB0C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CDBE56-304C-2308-701B-02F8CB09F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9F3AFF-E32F-7005-D4A0-98965979A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502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DD560-783A-263F-5FA3-BC8C4887E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BE8898-0F94-D203-C630-9EAE0019D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B0EAFA-F0C9-6A47-0DBF-247357D57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F5A830-0DFC-5B95-578C-4DAB3474EA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9B6CD34-5D45-6202-87FD-55243A34F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59C0351-1A6C-871B-9DF0-E32443071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BB6EBE-2B4D-A582-D613-5DDD9D0CD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93103DC-452A-2717-03DA-EA445D12A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843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A1924C-0732-FA53-3606-7345095EE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C07ACB3-97CA-59B8-BE56-877550593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ACB482-DA74-40E6-B1FE-2654D03E1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C362BF-FA26-8551-09F8-5931F1782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230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6117CBB-FEEF-3848-8C5A-70E37B505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4B97D35-5493-A210-0941-141EBFF6C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6E561E-7343-2291-6045-16153394D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8027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2DA2A4-6272-E4B2-7AD5-4D2D300F9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DF59BD-792A-0D46-CBCD-0A2EE0B96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8C09A0-CFB3-C722-4812-6BB5793B06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761118-9CE5-A13B-0899-EC9FCE473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40E5C8-9293-7BA7-9629-485F77912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C195D2-DDE1-0D98-D6E0-75E96DB6E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72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90F568-212A-198C-FB1C-517A0BFF2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EA14CD7-CECD-7D0B-C6F5-339F4F1CBF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C76AD6-8F19-D74F-EA9F-4BFB8C18C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7D5AEA-1303-37ED-EB87-0D5D03F2B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C8BEA2-AE89-C17A-88A4-C8002C5A8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6022A3-95AC-7F19-F743-A2BFAB6C1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365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DD161B-13A8-9E89-181D-26F4C8F19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D5F9EC-1FFC-B9CA-C6FC-5259C36CD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5673-3353-DEFC-EE79-955B62EC4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C594B-AD58-49CB-A8CB-B7C1994F38EB}" type="datetimeFigureOut">
              <a:rPr lang="zh-CN" altLang="en-US" smtClean="0"/>
              <a:t>2023/10/6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3F2A5C-95BD-3BC5-A411-D927917E6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2192F6-EA7B-B906-B758-9F97BB9D9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D642D-5724-4ACF-8B05-CA77FB286F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64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49FE5-789F-756D-098E-8392100A1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2858" y="1719608"/>
            <a:ext cx="6706284" cy="1709392"/>
          </a:xfrm>
        </p:spPr>
        <p:txBody>
          <a:bodyPr>
            <a:normAutofit fontScale="90000"/>
          </a:bodyPr>
          <a:lstStyle/>
          <a:p>
            <a:r>
              <a:rPr lang="zh-CN" altLang="en-US" sz="11500" b="1" spc="-300" dirty="0">
                <a:solidFill>
                  <a:srgbClr val="4E110E"/>
                </a:solidFill>
                <a:effectLst>
                  <a:outerShdw dist="50800" dir="2700000" algn="tl" rotWithShape="0">
                    <a:srgbClr val="D76737"/>
                  </a:outerShdw>
                </a:effectLst>
                <a:latin typeface="霞鹜铭心宋 简" panose="02000500000000000000" pitchFamily="2" charset="-122"/>
                <a:ea typeface="霞鹜铭心宋 简" panose="02000500000000000000" pitchFamily="2" charset="-122"/>
              </a:rPr>
              <a:t>西西弗神话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D8F3BA-5F85-7721-6BDC-DBE5E0537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5648"/>
            <a:ext cx="9144000" cy="812501"/>
          </a:xfrm>
        </p:spPr>
        <p:txBody>
          <a:bodyPr>
            <a:normAutofit/>
          </a:bodyPr>
          <a:lstStyle/>
          <a:p>
            <a:r>
              <a:rPr lang="en-US" altLang="zh-CN" sz="4800" b="0" dirty="0">
                <a:solidFill>
                  <a:srgbClr val="B04525"/>
                </a:solidFill>
                <a:effectLst>
                  <a:outerShdw dist="50800" dir="2700000" algn="tl" rotWithShape="0">
                    <a:srgbClr val="D76737"/>
                  </a:outerShdw>
                </a:effectLst>
                <a:latin typeface="Bokor" panose="02010600030101010101" charset="0"/>
                <a:cs typeface="Bokor" panose="02010600030101010101" charset="0"/>
              </a:rPr>
              <a:t>Le </a:t>
            </a:r>
            <a:r>
              <a:rPr lang="en-US" altLang="zh-CN" sz="4800" b="0" dirty="0" err="1">
                <a:solidFill>
                  <a:srgbClr val="B04525"/>
                </a:solidFill>
                <a:effectLst>
                  <a:outerShdw dist="50800" dir="2700000" algn="tl" rotWithShape="0">
                    <a:srgbClr val="D76737"/>
                  </a:outerShdw>
                </a:effectLst>
                <a:latin typeface="Bokor" panose="02010600030101010101" charset="0"/>
                <a:cs typeface="Bokor" panose="02010600030101010101" charset="0"/>
              </a:rPr>
              <a:t>Mythe</a:t>
            </a:r>
            <a:r>
              <a:rPr lang="en-US" altLang="zh-CN" sz="4800" b="0" dirty="0">
                <a:solidFill>
                  <a:srgbClr val="B04525"/>
                </a:solidFill>
                <a:effectLst>
                  <a:outerShdw dist="50800" dir="2700000" algn="tl" rotWithShape="0">
                    <a:srgbClr val="D76737"/>
                  </a:outerShdw>
                </a:effectLst>
                <a:latin typeface="Bokor" panose="02010600030101010101" charset="0"/>
                <a:cs typeface="Bokor" panose="02010600030101010101" charset="0"/>
              </a:rPr>
              <a:t> de </a:t>
            </a:r>
            <a:r>
              <a:rPr lang="en-US" altLang="zh-CN" sz="4800" b="0" dirty="0" err="1">
                <a:solidFill>
                  <a:srgbClr val="B04525"/>
                </a:solidFill>
                <a:effectLst>
                  <a:outerShdw dist="38100" dir="2700000" algn="tl" rotWithShape="0">
                    <a:srgbClr val="FAAC62"/>
                  </a:outerShdw>
                </a:effectLst>
                <a:latin typeface="Bokor" panose="02010600030101010101" charset="0"/>
                <a:cs typeface="Bokor" panose="02010600030101010101" charset="0"/>
              </a:rPr>
              <a:t>Sisyphe</a:t>
            </a:r>
            <a:endParaRPr lang="zh-CN" altLang="en-US" sz="4800" dirty="0">
              <a:solidFill>
                <a:srgbClr val="B04525"/>
              </a:solidFill>
              <a:effectLst>
                <a:outerShdw dist="38100" dir="2700000" algn="tl" rotWithShape="0">
                  <a:srgbClr val="FAAC62"/>
                </a:outerShdw>
              </a:effectLst>
              <a:latin typeface="Bokor" panose="02010600030101010101" charset="0"/>
              <a:cs typeface="Bokor" panose="02010600030101010101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48DA525-D9A3-FCA6-7996-86E31BF45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0745" y="4939007"/>
            <a:ext cx="2762250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F14C06C-E4CF-2ACF-0591-82B302A106CB}"/>
              </a:ext>
            </a:extLst>
          </p:cNvPr>
          <p:cNvSpPr txBox="1"/>
          <p:nvPr/>
        </p:nvSpPr>
        <p:spPr>
          <a:xfrm>
            <a:off x="5223885" y="5543685"/>
            <a:ext cx="1975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i="0" dirty="0">
                <a:solidFill>
                  <a:srgbClr val="BE5108"/>
                </a:solidFill>
                <a:effectLst/>
                <a:latin typeface="霞鹜文楷等宽" panose="02020509000000000000" pitchFamily="49" charset="-122"/>
                <a:ea typeface="霞鹜文楷等宽" panose="02020509000000000000" pitchFamily="49" charset="-122"/>
              </a:rPr>
              <a:t>（阿尔贝</a:t>
            </a:r>
            <a:r>
              <a:rPr lang="en-US" altLang="zh-CN" b="1" i="0" dirty="0">
                <a:solidFill>
                  <a:srgbClr val="BE5108"/>
                </a:solidFill>
                <a:effectLst/>
                <a:latin typeface="霞鹜文楷等宽" panose="02020509000000000000" pitchFamily="49" charset="-122"/>
                <a:ea typeface="霞鹜文楷等宽" panose="02020509000000000000" pitchFamily="49" charset="-122"/>
              </a:rPr>
              <a:t>·</a:t>
            </a:r>
            <a:r>
              <a:rPr lang="zh-CN" altLang="en-US" b="1" i="0" dirty="0">
                <a:solidFill>
                  <a:srgbClr val="BE5108"/>
                </a:solidFill>
                <a:effectLst/>
                <a:latin typeface="霞鹜文楷等宽" panose="02020509000000000000" pitchFamily="49" charset="-122"/>
                <a:ea typeface="霞鹜文楷等宽" panose="02020509000000000000" pitchFamily="49" charset="-122"/>
              </a:rPr>
              <a:t>加缪）</a:t>
            </a:r>
            <a:endParaRPr lang="zh-CN" altLang="en-US" dirty="0">
              <a:solidFill>
                <a:srgbClr val="BE5108"/>
              </a:solidFill>
              <a:latin typeface="霞鹜文楷等宽" panose="02020509000000000000" pitchFamily="49" charset="-122"/>
              <a:ea typeface="霞鹜文楷等宽" panose="02020509000000000000" pitchFamily="49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72D167E-B47D-A37D-F180-EDD86E9386C8}"/>
              </a:ext>
            </a:extLst>
          </p:cNvPr>
          <p:cNvSpPr txBox="1"/>
          <p:nvPr/>
        </p:nvSpPr>
        <p:spPr>
          <a:xfrm>
            <a:off x="8084611" y="1270262"/>
            <a:ext cx="3512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作者于</a:t>
            </a:r>
            <a:r>
              <a:rPr lang="en-US" altLang="zh-CN" b="1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1957</a:t>
            </a:r>
            <a:r>
              <a:rPr lang="zh-CN" altLang="en-US" b="1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年 </a:t>
            </a:r>
            <a:r>
              <a:rPr lang="zh-CN" altLang="en-US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获</a:t>
            </a:r>
            <a:r>
              <a:rPr lang="zh-CN" altLang="en-US" b="1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诺贝尔文学奖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5C5605D-8B2B-DBF8-6CB6-891D6A3EC98A}"/>
              </a:ext>
            </a:extLst>
          </p:cNvPr>
          <p:cNvSpPr txBox="1"/>
          <p:nvPr/>
        </p:nvSpPr>
        <p:spPr>
          <a:xfrm>
            <a:off x="721133" y="1270262"/>
            <a:ext cx="3991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发布于</a:t>
            </a:r>
            <a:r>
              <a:rPr lang="en-US" altLang="zh-CN" b="1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1942</a:t>
            </a:r>
            <a:r>
              <a:rPr lang="zh-CN" altLang="en-US" b="1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年</a:t>
            </a:r>
            <a:r>
              <a:rPr lang="en-US" altLang="zh-CN" b="1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 </a:t>
            </a:r>
            <a:r>
              <a:rPr lang="en-US" altLang="zh-CN" sz="1200" dirty="0"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(Éditions Gallimard, in French)</a:t>
            </a:r>
            <a:endParaRPr lang="en-US" altLang="zh-CN" dirty="0">
              <a:latin typeface="霞鹜新致宋 简" panose="02020500000000000000" pitchFamily="18" charset="-122"/>
              <a:ea typeface="霞鹜新致宋 简" panose="02020500000000000000" pitchFamily="18" charset="-122"/>
            </a:endParaRPr>
          </a:p>
        </p:txBody>
      </p:sp>
      <p:pic>
        <p:nvPicPr>
          <p:cNvPr id="12" name="图片 11" descr="图片包含 游戏机, 眼镜, 墨镜, 项链&#10;&#10;描述已自动生成">
            <a:extLst>
              <a:ext uri="{FF2B5EF4-FFF2-40B4-BE49-F238E27FC236}">
                <a16:creationId xmlns:a16="http://schemas.microsoft.com/office/drawing/2014/main" id="{195EDB38-EF7A-1FD1-C733-5712820618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34" y="3050065"/>
            <a:ext cx="1307674" cy="1307674"/>
          </a:xfrm>
          <a:prstGeom prst="rect">
            <a:avLst/>
          </a:prstGeom>
        </p:spPr>
      </p:pic>
      <p:pic>
        <p:nvPicPr>
          <p:cNvPr id="14" name="图片 13" descr="图标&#10;&#10;描述已自动生成">
            <a:extLst>
              <a:ext uri="{FF2B5EF4-FFF2-40B4-BE49-F238E27FC236}">
                <a16:creationId xmlns:a16="http://schemas.microsoft.com/office/drawing/2014/main" id="{EC88B731-0CF5-C36A-1CB9-ED81CAE285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5645" y="6564804"/>
            <a:ext cx="3618207" cy="3618207"/>
          </a:xfrm>
          <a:prstGeom prst="rect">
            <a:avLst/>
          </a:prstGeom>
        </p:spPr>
      </p:pic>
      <p:pic>
        <p:nvPicPr>
          <p:cNvPr id="18" name="图片 17" descr="黑胶唱片&#10;&#10;低可信度描述已自动生成">
            <a:extLst>
              <a:ext uri="{FF2B5EF4-FFF2-40B4-BE49-F238E27FC236}">
                <a16:creationId xmlns:a16="http://schemas.microsoft.com/office/drawing/2014/main" id="{B0D3653A-D326-0216-6D34-54A920F975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926" y="1218546"/>
            <a:ext cx="428284" cy="428284"/>
          </a:xfrm>
          <a:prstGeom prst="rect">
            <a:avLst/>
          </a:prstGeom>
        </p:spPr>
      </p:pic>
      <p:pic>
        <p:nvPicPr>
          <p:cNvPr id="25" name="图片 24" descr="徽标&#10;&#10;描述已自动生成">
            <a:extLst>
              <a:ext uri="{FF2B5EF4-FFF2-40B4-BE49-F238E27FC236}">
                <a16:creationId xmlns:a16="http://schemas.microsoft.com/office/drawing/2014/main" id="{17E61B5F-8E1A-AEB5-725E-DD75A0DE359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843" y="1240786"/>
            <a:ext cx="383804" cy="383804"/>
          </a:xfrm>
          <a:prstGeom prst="rect">
            <a:avLst/>
          </a:prstGeom>
        </p:spPr>
      </p:pic>
      <p:sp>
        <p:nvSpPr>
          <p:cNvPr id="26" name="副标题 2">
            <a:extLst>
              <a:ext uri="{FF2B5EF4-FFF2-40B4-BE49-F238E27FC236}">
                <a16:creationId xmlns:a16="http://schemas.microsoft.com/office/drawing/2014/main" id="{1B3DDD33-B4EF-CE55-0E6C-A4DE626C7951}"/>
              </a:ext>
            </a:extLst>
          </p:cNvPr>
          <p:cNvSpPr txBox="1">
            <a:spLocks/>
          </p:cNvSpPr>
          <p:nvPr/>
        </p:nvSpPr>
        <p:spPr>
          <a:xfrm>
            <a:off x="9713364" y="6036277"/>
            <a:ext cx="2478636" cy="8125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zh-CN" altLang="en-US" sz="1400" dirty="0">
                <a:solidFill>
                  <a:schemeClr val="bg1"/>
                </a:solidFill>
                <a:effectLst>
                  <a:outerShdw dist="50800" dir="2700000" algn="tl" rotWithShape="0">
                    <a:srgbClr val="D76737"/>
                  </a:outerShdw>
                </a:effectLst>
                <a:latin typeface="霞鹜文楷等宽" panose="02020509000000000000" pitchFamily="49" charset="-122"/>
                <a:ea typeface="霞鹜文楷等宽" panose="02020509000000000000" pitchFamily="49" charset="-122"/>
                <a:cs typeface="Bokor" panose="02010600030101010101" charset="0"/>
              </a:rPr>
              <a:t>计算机类一班 于景一</a:t>
            </a:r>
            <a:endParaRPr lang="en-US" altLang="zh-CN" sz="1400" dirty="0">
              <a:solidFill>
                <a:schemeClr val="bg1"/>
              </a:solidFill>
              <a:effectLst>
                <a:outerShdw dist="50800" dir="2700000" algn="tl" rotWithShape="0">
                  <a:srgbClr val="D76737"/>
                </a:outerShdw>
              </a:effectLst>
              <a:latin typeface="霞鹜文楷等宽" panose="02020509000000000000" pitchFamily="49" charset="-122"/>
              <a:ea typeface="霞鹜文楷等宽" panose="02020509000000000000" pitchFamily="49" charset="-122"/>
              <a:cs typeface="Bokor" panose="02010600030101010101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altLang="zh-CN" sz="1400" dirty="0">
                <a:solidFill>
                  <a:schemeClr val="bg1"/>
                </a:solidFill>
                <a:effectLst>
                  <a:outerShdw dist="38100" dir="2700000" algn="tl" rotWithShape="0">
                    <a:srgbClr val="FAAC62"/>
                  </a:outerShdw>
                </a:effectLst>
                <a:latin typeface="霞鹜文楷等宽" panose="02020509000000000000" pitchFamily="49" charset="-122"/>
                <a:ea typeface="霞鹜文楷等宽" panose="02020509000000000000" pitchFamily="49" charset="-122"/>
                <a:cs typeface="Bokor" panose="02010600030101010101" charset="0"/>
              </a:rPr>
              <a:t>23090032047</a:t>
            </a:r>
            <a:endParaRPr lang="zh-CN" altLang="en-US" sz="1400" dirty="0">
              <a:solidFill>
                <a:schemeClr val="bg1"/>
              </a:solidFill>
              <a:effectLst>
                <a:outerShdw dist="38100" dir="2700000" algn="tl" rotWithShape="0">
                  <a:srgbClr val="FAAC62"/>
                </a:outerShdw>
              </a:effectLst>
              <a:latin typeface="霞鹜文楷等宽" panose="02020509000000000000" pitchFamily="49" charset="-122"/>
              <a:ea typeface="霞鹜文楷等宽" panose="02020509000000000000" pitchFamily="49" charset="-122"/>
              <a:cs typeface="Bokor" panose="0201060003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408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7037E-6 L -0.3457 3.7037E-6 " pathEditMode="relative" rAng="0" ptsTypes="AA">
                                      <p:cBhvr>
                                        <p:cTn id="27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292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-0.30403 3.7037E-6 " pathEditMode="relative" rAng="0" ptsTypes="AA">
                                      <p:cBhvr>
                                        <p:cTn id="39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08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64" presetClass="path" presetSubtype="0" accel="50000" decel="5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4779 -0.00602 L 0.22279 -0.48588 " pathEditMode="relative" rAng="0" ptsTypes="AA">
                                      <p:cBhvr>
                                        <p:cTn id="4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29" y="-240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  <p:bldP spid="6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y Back Pages (unofficial Instrumental) ">
            <a:hlinkClick r:id="" action="ppaction://media"/>
            <a:extLst>
              <a:ext uri="{FF2B5EF4-FFF2-40B4-BE49-F238E27FC236}">
                <a16:creationId xmlns:a16="http://schemas.microsoft.com/office/drawing/2014/main" id="{5C3B690C-47F9-7AA8-3CE7-029AD3DD3753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>
                  <p14:fade in="1000" out="25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0" y="-399237"/>
            <a:ext cx="406400" cy="406400"/>
          </a:xfrm>
        </p:spPr>
      </p:pic>
      <p:pic>
        <p:nvPicPr>
          <p:cNvPr id="6" name="图片 5" descr="图片包含 游戏机, 眼镜, 墨镜, 项链&#10;&#10;描述已自动生成">
            <a:extLst>
              <a:ext uri="{FF2B5EF4-FFF2-40B4-BE49-F238E27FC236}">
                <a16:creationId xmlns:a16="http://schemas.microsoft.com/office/drawing/2014/main" id="{985B28C3-611C-0230-9364-BB52CBE7EE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02" y="-196037"/>
            <a:ext cx="1528724" cy="1528724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E28A6DB2-660A-EC60-2D1E-FA923B508DD3}"/>
              </a:ext>
            </a:extLst>
          </p:cNvPr>
          <p:cNvSpPr txBox="1">
            <a:spLocks/>
          </p:cNvSpPr>
          <p:nvPr/>
        </p:nvSpPr>
        <p:spPr>
          <a:xfrm>
            <a:off x="1737426" y="250807"/>
            <a:ext cx="1758257" cy="7484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b="1" spc="-300" dirty="0">
                <a:solidFill>
                  <a:srgbClr val="4E110E"/>
                </a:solidFill>
                <a:latin typeface="霞鹜铭心宋 简" panose="02000500000000000000" pitchFamily="2" charset="-122"/>
                <a:ea typeface="霞鹜铭心宋 简" panose="02000500000000000000" pitchFamily="2" charset="-122"/>
              </a:rPr>
              <a:t>故事背景</a:t>
            </a:r>
          </a:p>
        </p:txBody>
      </p:sp>
      <p:sp>
        <p:nvSpPr>
          <p:cNvPr id="9" name="副标题 2">
            <a:extLst>
              <a:ext uri="{FF2B5EF4-FFF2-40B4-BE49-F238E27FC236}">
                <a16:creationId xmlns:a16="http://schemas.microsoft.com/office/drawing/2014/main" id="{527ABB34-28C1-FB2A-7E5B-90ED9275D8EF}"/>
              </a:ext>
            </a:extLst>
          </p:cNvPr>
          <p:cNvSpPr txBox="1">
            <a:spLocks/>
          </p:cNvSpPr>
          <p:nvPr/>
        </p:nvSpPr>
        <p:spPr>
          <a:xfrm>
            <a:off x="3582260" y="432757"/>
            <a:ext cx="2913321" cy="503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Le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Mythe</a:t>
            </a: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 de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Sisyphe</a:t>
            </a:r>
            <a:endParaRPr lang="zh-CN" altLang="en-US" dirty="0">
              <a:solidFill>
                <a:srgbClr val="B04525"/>
              </a:solidFill>
              <a:latin typeface="Bokor" panose="02010600030101010101" charset="0"/>
              <a:cs typeface="Bokor" panose="02010600030101010101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C9F6C1D-4E51-B48F-090E-EC4A76714B9A}"/>
              </a:ext>
            </a:extLst>
          </p:cNvPr>
          <p:cNvSpPr txBox="1"/>
          <p:nvPr/>
        </p:nvSpPr>
        <p:spPr>
          <a:xfrm>
            <a:off x="8461828" y="5332621"/>
            <a:ext cx="2794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rgbClr val="4E110E"/>
                </a:solidFill>
                <a:effectLst/>
                <a:latin typeface="Roboto" panose="02000000000000000000" pitchFamily="2" charset="0"/>
              </a:rPr>
              <a:t>This picture was painted</a:t>
            </a:r>
            <a:r>
              <a:rPr lang="en-US" altLang="zh-CN" sz="12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by </a:t>
            </a:r>
            <a:r>
              <a:rPr lang="en-US" altLang="zh-CN" sz="1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DALL·E 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CA067DA-E93E-6270-CF82-487822B23A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7799" y="1248380"/>
            <a:ext cx="3882571" cy="38825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076CBC36-EABC-69D4-48CE-FD49C0829E24}"/>
              </a:ext>
            </a:extLst>
          </p:cNvPr>
          <p:cNvSpPr txBox="1"/>
          <p:nvPr/>
        </p:nvSpPr>
        <p:spPr>
          <a:xfrm>
            <a:off x="783772" y="1214373"/>
            <a:ext cx="6487886" cy="3957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      西西弗斯 </a:t>
            </a:r>
            <a:r>
              <a:rPr lang="el-GR" altLang="zh-CN" sz="2000" b="1" i="0" dirty="0">
                <a:solidFill>
                  <a:srgbClr val="4E110E"/>
                </a:solidFill>
                <a:effectLst/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Σίσυφος</a:t>
            </a:r>
            <a:r>
              <a:rPr lang="en-US" altLang="zh-CN" sz="2000" b="1" i="0" dirty="0">
                <a:solidFill>
                  <a:srgbClr val="4E110E"/>
                </a:solidFill>
                <a:effectLst/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</a:t>
            </a: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是埃俄利亚国王埃俄罗斯之子，也是科林斯城的创建者，该城古代又叫艾菲拉。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      西西弗斯以狡猾和财富著名。他设法蒙骗冥神桑纳托斯，使他无法返回冥界，导致冥界问题。宙斯派阿瑞斯解救桑纳托斯，最终桑纳托斯摄走了西西弗斯的灵魂。在死前，西西弗斯告诉妻子不要为他向黑帝斯献祭。然而，他没有按约定回到冥界，激怒了黑帝斯，最终被桑纳托斯摄取灵魂。</a:t>
            </a:r>
            <a:endParaRPr lang="en-US" altLang="zh-CN" sz="2000" dirty="0">
              <a:solidFill>
                <a:srgbClr val="4E110E"/>
              </a:solidFill>
              <a:latin typeface="霞鹜新致宋 融合" panose="02020500000000000000" pitchFamily="18" charset="-122"/>
              <a:ea typeface="霞鹜新致宋 融合" panose="02020500000000000000" pitchFamily="18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      由于西西弗斯太狡猾，他被判要将大石推上陡峭的高山，每次他用尽全力，大石快要到顶时，石头就会从其手中滑脱，又得重新推回去，做着无止境的劳动。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375441F-0800-3885-825B-40ADCBE849DB}"/>
              </a:ext>
            </a:extLst>
          </p:cNvPr>
          <p:cNvSpPr txBox="1"/>
          <p:nvPr/>
        </p:nvSpPr>
        <p:spPr>
          <a:xfrm>
            <a:off x="2500087" y="5194121"/>
            <a:ext cx="46336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rgbClr val="4E110E"/>
                </a:solidFill>
                <a:effectLst/>
                <a:latin typeface="Roboto" panose="02000000000000000000" pitchFamily="2" charset="0"/>
              </a:rPr>
              <a:t>Text introduction provided by </a:t>
            </a:r>
            <a:r>
              <a:rPr lang="en-US" altLang="zh-CN" sz="1200" b="1" i="0" dirty="0">
                <a:solidFill>
                  <a:srgbClr val="4E110E"/>
                </a:solidFill>
                <a:effectLst/>
                <a:latin typeface="Roboto" panose="02000000000000000000" pitchFamily="2" charset="0"/>
              </a:rPr>
              <a:t>Wikipedia</a:t>
            </a:r>
            <a:r>
              <a:rPr lang="en-US" altLang="zh-CN" sz="1200" b="0" i="0" dirty="0">
                <a:solidFill>
                  <a:srgbClr val="4E110E"/>
                </a:solidFill>
                <a:effectLst/>
                <a:latin typeface="Roboto" panose="02000000000000000000" pitchFamily="2" charset="0"/>
              </a:rPr>
              <a:t>, abbreviated by </a:t>
            </a:r>
            <a:r>
              <a:rPr lang="en-US" altLang="zh-CN" sz="1200" b="1" i="0" dirty="0">
                <a:solidFill>
                  <a:srgbClr val="4E110E"/>
                </a:solidFill>
                <a:effectLst/>
                <a:latin typeface="Roboto" panose="02000000000000000000" pitchFamily="2" charset="0"/>
              </a:rPr>
              <a:t>ChatGPT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132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8869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6" dur="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5" fill="hold">
                                          <p:stCondLst>
                                            <p:cond delay="4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" decel="50000" autoRev="1" fill="hold">
                                          <p:stCondLst>
                                            <p:cond delay="4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42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1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游戏机, 眼镜, 墨镜, 项链&#10;&#10;描述已自动生成">
            <a:extLst>
              <a:ext uri="{FF2B5EF4-FFF2-40B4-BE49-F238E27FC236}">
                <a16:creationId xmlns:a16="http://schemas.microsoft.com/office/drawing/2014/main" id="{9EF969F5-3311-BC3D-E240-B36AF57F4E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02" y="-196037"/>
            <a:ext cx="1528724" cy="1528724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679DA576-84E9-CA5D-A5B6-3524E10DD4B8}"/>
              </a:ext>
            </a:extLst>
          </p:cNvPr>
          <p:cNvSpPr txBox="1">
            <a:spLocks/>
          </p:cNvSpPr>
          <p:nvPr/>
        </p:nvSpPr>
        <p:spPr>
          <a:xfrm>
            <a:off x="1737426" y="250807"/>
            <a:ext cx="1758257" cy="7484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b="1" spc="-300" dirty="0">
                <a:solidFill>
                  <a:srgbClr val="4E110E"/>
                </a:solidFill>
                <a:latin typeface="霞鹜铭心宋 简" panose="02000500000000000000" pitchFamily="2" charset="-122"/>
                <a:ea typeface="霞鹜铭心宋 简" panose="02000500000000000000" pitchFamily="2" charset="-122"/>
              </a:rPr>
              <a:t>主题思想</a:t>
            </a:r>
          </a:p>
        </p:txBody>
      </p:sp>
      <p:sp>
        <p:nvSpPr>
          <p:cNvPr id="9" name="副标题 2">
            <a:extLst>
              <a:ext uri="{FF2B5EF4-FFF2-40B4-BE49-F238E27FC236}">
                <a16:creationId xmlns:a16="http://schemas.microsoft.com/office/drawing/2014/main" id="{4570E6D6-9698-C6CE-565C-1D6A1F7F0050}"/>
              </a:ext>
            </a:extLst>
          </p:cNvPr>
          <p:cNvSpPr txBox="1">
            <a:spLocks/>
          </p:cNvSpPr>
          <p:nvPr/>
        </p:nvSpPr>
        <p:spPr>
          <a:xfrm>
            <a:off x="3582260" y="432757"/>
            <a:ext cx="2913321" cy="503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Le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Mythe</a:t>
            </a: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 de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Sisyphe</a:t>
            </a:r>
            <a:endParaRPr lang="zh-CN" altLang="en-US" dirty="0">
              <a:solidFill>
                <a:srgbClr val="B04525"/>
              </a:solidFill>
              <a:latin typeface="Bokor" panose="02010600030101010101" charset="0"/>
              <a:cs typeface="Bokor" panose="02010600030101010101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CF9BCB-B43B-F984-EE4B-41A4CB852CEF}"/>
              </a:ext>
            </a:extLst>
          </p:cNvPr>
          <p:cNvSpPr txBox="1"/>
          <p:nvPr/>
        </p:nvSpPr>
        <p:spPr>
          <a:xfrm>
            <a:off x="689529" y="1002285"/>
            <a:ext cx="6986283" cy="4034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荒诞哲学的深刻探讨：</a:t>
            </a: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加缪通过西西弗不断推石上山的形象，揭示了人类追求生命意义却面对无意义世界的矛盾。小说中的荒诞感成为人类共同的命运，引发读者对生命本质的思考。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反抗与勇气：</a:t>
            </a: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虽然荒诞存在，但加缪主张要像西西弗一样奋起反抗。小说鼓励人们在无意义中寻找自己的目标，义无反顾地投入生活，不绝望、不颓丧。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文学风格与象征手法：</a:t>
            </a: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加缪以简洁、精炼的笔法，将荒诞哲学融入小说情节中。西西弗推石上山成为象征，代表人类不断努力、不屈不挠的精神。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影响与启示：</a:t>
            </a:r>
            <a:r>
              <a:rPr lang="en-US" altLang="zh-CN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《</a:t>
            </a: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西西弗神话</a:t>
            </a:r>
            <a:r>
              <a:rPr lang="en-US" altLang="zh-CN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》</a:t>
            </a: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激发了一代又一代读者，给予他们勇敢生活的力量。加缪因此被誉为“青年的人生导师”。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18ED528-5CF6-EDC6-FB47-82974B1CC914}"/>
              </a:ext>
            </a:extLst>
          </p:cNvPr>
          <p:cNvSpPr txBox="1"/>
          <p:nvPr/>
        </p:nvSpPr>
        <p:spPr>
          <a:xfrm>
            <a:off x="3042128" y="5098405"/>
            <a:ext cx="46336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sz="1200" b="0" i="0" dirty="0">
                <a:solidFill>
                  <a:srgbClr val="4E110E"/>
                </a:solidFill>
                <a:effectLst/>
                <a:latin typeface="Roboto" panose="02000000000000000000" pitchFamily="2" charset="0"/>
              </a:rPr>
              <a:t>Generated by </a:t>
            </a:r>
            <a:r>
              <a:rPr lang="en-US" altLang="zh-CN" sz="1200" b="1" i="0" dirty="0">
                <a:solidFill>
                  <a:srgbClr val="4E110E"/>
                </a:solidFill>
                <a:effectLst/>
                <a:latin typeface="Roboto" panose="02000000000000000000" pitchFamily="2" charset="0"/>
              </a:rPr>
              <a:t>New Bing Chat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pic>
        <p:nvPicPr>
          <p:cNvPr id="7170" name="Picture 2" descr="西西弗推石上山的插图">
            <a:extLst>
              <a:ext uri="{FF2B5EF4-FFF2-40B4-BE49-F238E27FC236}">
                <a16:creationId xmlns:a16="http://schemas.microsoft.com/office/drawing/2014/main" id="{9FC67F4B-FAE7-87C0-27B4-D16746806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746" y="1064422"/>
            <a:ext cx="3910164" cy="39101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6B7527D-463C-1831-4E2C-474D6FB3D0F4}"/>
              </a:ext>
            </a:extLst>
          </p:cNvPr>
          <p:cNvSpPr txBox="1"/>
          <p:nvPr/>
        </p:nvSpPr>
        <p:spPr>
          <a:xfrm>
            <a:off x="8461828" y="5209252"/>
            <a:ext cx="2794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0" i="0" dirty="0">
                <a:solidFill>
                  <a:srgbClr val="4E110E"/>
                </a:solidFill>
                <a:effectLst/>
                <a:latin typeface="Roboto" panose="02000000000000000000" pitchFamily="2" charset="0"/>
              </a:rPr>
              <a:t>This picture was painted</a:t>
            </a:r>
            <a:r>
              <a:rPr lang="en-US" altLang="zh-CN" sz="1200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by </a:t>
            </a:r>
            <a:r>
              <a:rPr lang="en-US" altLang="zh-CN" sz="1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DALL·E 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468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8869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0" dur="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5" fill="hold">
                                          <p:stCondLst>
                                            <p:cond delay="4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" decel="50000" autoRev="1" fill="hold">
                                          <p:stCondLst>
                                            <p:cond delay="4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999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Painting of Sisyphus by Titian">
            <a:extLst>
              <a:ext uri="{FF2B5EF4-FFF2-40B4-BE49-F238E27FC236}">
                <a16:creationId xmlns:a16="http://schemas.microsoft.com/office/drawing/2014/main" id="{7A0ADA39-46B0-DF09-9138-95AE9EF5F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091" y="432757"/>
            <a:ext cx="3963935" cy="44980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2" name="图片 1" descr="图片包含 游戏机, 眼镜, 墨镜, 项链&#10;&#10;描述已自动生成">
            <a:extLst>
              <a:ext uri="{FF2B5EF4-FFF2-40B4-BE49-F238E27FC236}">
                <a16:creationId xmlns:a16="http://schemas.microsoft.com/office/drawing/2014/main" id="{5A37796D-C622-FBB6-56B4-55AD9CAF96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02" y="-196037"/>
            <a:ext cx="1528724" cy="1528724"/>
          </a:xfrm>
          <a:prstGeom prst="rect">
            <a:avLst/>
          </a:prstGeom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EF8EF82F-7CF3-E1BE-E580-2FE29259EABB}"/>
              </a:ext>
            </a:extLst>
          </p:cNvPr>
          <p:cNvSpPr txBox="1">
            <a:spLocks/>
          </p:cNvSpPr>
          <p:nvPr/>
        </p:nvSpPr>
        <p:spPr>
          <a:xfrm>
            <a:off x="1737426" y="250807"/>
            <a:ext cx="1758257" cy="7484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b="1" spc="-300" dirty="0">
                <a:solidFill>
                  <a:srgbClr val="4E110E"/>
                </a:solidFill>
                <a:latin typeface="霞鹜铭心宋 简" panose="02000500000000000000" pitchFamily="2" charset="-122"/>
                <a:ea typeface="霞鹜铭心宋 简" panose="02000500000000000000" pitchFamily="2" charset="-122"/>
              </a:rPr>
              <a:t>艺术创作</a:t>
            </a:r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18CAE0D7-67B2-FCD9-6ADF-E639ED0F70DB}"/>
              </a:ext>
            </a:extLst>
          </p:cNvPr>
          <p:cNvSpPr txBox="1">
            <a:spLocks/>
          </p:cNvSpPr>
          <p:nvPr/>
        </p:nvSpPr>
        <p:spPr>
          <a:xfrm>
            <a:off x="3582260" y="432757"/>
            <a:ext cx="2913321" cy="503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Le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Mythe</a:t>
            </a: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 de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Sisyphe</a:t>
            </a:r>
            <a:endParaRPr lang="zh-CN" altLang="en-US" dirty="0">
              <a:solidFill>
                <a:srgbClr val="B04525"/>
              </a:solidFill>
              <a:latin typeface="Bokor" panose="02010600030101010101" charset="0"/>
              <a:cs typeface="Bokor" panose="02010600030101010101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592E15C-C5F5-AE83-D92D-5E0C2BBCB6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74" y="3073400"/>
            <a:ext cx="2676072" cy="32112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19A6ACE-5D8E-E7BE-E995-3D3B08CBC7E0}"/>
              </a:ext>
            </a:extLst>
          </p:cNvPr>
          <p:cNvSpPr txBox="1"/>
          <p:nvPr/>
        </p:nvSpPr>
        <p:spPr>
          <a:xfrm>
            <a:off x="564522" y="1779531"/>
            <a:ext cx="3709935" cy="1109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下图是</a:t>
            </a:r>
            <a:r>
              <a:rPr lang="en-US" altLang="zh-CN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1957</a:t>
            </a: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年的加缪</a:t>
            </a:r>
            <a:endParaRPr lang="en-US" altLang="zh-CN" sz="2000" b="1" dirty="0">
              <a:solidFill>
                <a:srgbClr val="4E110E"/>
              </a:solidFill>
              <a:latin typeface="霞鹜新致宋 融合" panose="02020500000000000000" pitchFamily="18" charset="-122"/>
              <a:ea typeface="霞鹜新致宋 融合" panose="02020500000000000000" pitchFamily="18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solidFill>
                  <a:schemeClr val="bg1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| Albert Camus</a:t>
            </a:r>
            <a:r>
              <a:rPr lang="en-US" altLang="zh-CN" sz="12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, Nobel prize winner, half-length </a:t>
            </a:r>
            <a:r>
              <a:rPr lang="en-US" altLang="zh-CN" sz="1200" dirty="0">
                <a:solidFill>
                  <a:schemeClr val="bg1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portrait, seated at </a:t>
            </a:r>
            <a:r>
              <a:rPr lang="en-US" altLang="zh-CN" sz="1200" dirty="0">
                <a:solidFill>
                  <a:srgbClr val="B04525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d</a:t>
            </a:r>
            <a:r>
              <a:rPr lang="en-US" altLang="zh-CN" sz="1200" dirty="0">
                <a:solidFill>
                  <a:srgbClr val="802F1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esk</a:t>
            </a:r>
            <a:r>
              <a:rPr lang="en-US" altLang="zh-CN" sz="12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, facing left, smoking </a:t>
            </a:r>
            <a:r>
              <a:rPr lang="en-US" altLang="zh-CN" sz="1200" dirty="0">
                <a:solidFill>
                  <a:schemeClr val="bg1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cigarette</a:t>
            </a:r>
            <a:endParaRPr lang="zh-CN" altLang="en-US" sz="1200" dirty="0">
              <a:solidFill>
                <a:schemeClr val="bg1"/>
              </a:solidFill>
              <a:latin typeface="霞鹜新致宋 融合" panose="02020500000000000000" pitchFamily="18" charset="-122"/>
              <a:ea typeface="霞鹜新致宋 融合" panose="02020500000000000000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0F4B54C-105C-137E-5A6A-863D909A12AE}"/>
              </a:ext>
            </a:extLst>
          </p:cNvPr>
          <p:cNvSpPr txBox="1"/>
          <p:nvPr/>
        </p:nvSpPr>
        <p:spPr>
          <a:xfrm>
            <a:off x="6989079" y="5072112"/>
            <a:ext cx="4471961" cy="906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由蒂齐亚诺</a:t>
            </a:r>
            <a:r>
              <a:rPr lang="en-US" altLang="zh-CN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·</a:t>
            </a: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韦切利奥 于</a:t>
            </a:r>
            <a:r>
              <a:rPr lang="en-US" altLang="zh-CN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1549</a:t>
            </a:r>
            <a:r>
              <a:rPr lang="zh-CN" altLang="en-US" sz="2000" b="1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年创作</a:t>
            </a:r>
            <a:endParaRPr lang="en-US" altLang="zh-CN" sz="2000" b="1" dirty="0">
              <a:solidFill>
                <a:srgbClr val="4E110E"/>
              </a:solidFill>
              <a:latin typeface="霞鹜新致宋 融合" panose="02020500000000000000" pitchFamily="18" charset="-122"/>
              <a:ea typeface="霞鹜新致宋 融合" panose="02020500000000000000" pitchFamily="18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 err="1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Tiziano</a:t>
            </a:r>
            <a:r>
              <a:rPr lang="en-US" altLang="zh-CN" sz="12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Vecelli, known in English as Titian, was an Italian (Venetian) Renaissance painter of Lombard origin.</a:t>
            </a:r>
            <a:endParaRPr lang="zh-CN" altLang="en-US" sz="1200" dirty="0">
              <a:solidFill>
                <a:srgbClr val="4E110E"/>
              </a:solidFill>
              <a:latin typeface="霞鹜新致宋 融合" panose="02020500000000000000" pitchFamily="18" charset="-122"/>
              <a:ea typeface="霞鹜新致宋 融合" panose="020205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5758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游戏机, 眼镜, 墨镜, 项链&#10;&#10;描述已自动生成">
            <a:extLst>
              <a:ext uri="{FF2B5EF4-FFF2-40B4-BE49-F238E27FC236}">
                <a16:creationId xmlns:a16="http://schemas.microsoft.com/office/drawing/2014/main" id="{5A37796D-C622-FBB6-56B4-55AD9CAF96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02" y="-196037"/>
            <a:ext cx="1528724" cy="1528724"/>
          </a:xfrm>
          <a:prstGeom prst="rect">
            <a:avLst/>
          </a:prstGeom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EF8EF82F-7CF3-E1BE-E580-2FE29259EABB}"/>
              </a:ext>
            </a:extLst>
          </p:cNvPr>
          <p:cNvSpPr txBox="1">
            <a:spLocks/>
          </p:cNvSpPr>
          <p:nvPr/>
        </p:nvSpPr>
        <p:spPr>
          <a:xfrm>
            <a:off x="1737426" y="250807"/>
            <a:ext cx="1963717" cy="7484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b="1" spc="-300" dirty="0">
                <a:solidFill>
                  <a:srgbClr val="4E110E"/>
                </a:solidFill>
                <a:latin typeface="霞鹜铭心宋 简" panose="02000500000000000000" pitchFamily="2" charset="-122"/>
                <a:ea typeface="霞鹜铭心宋 简" panose="02000500000000000000" pitchFamily="2" charset="-122"/>
              </a:rPr>
              <a:t>存在主义 </a:t>
            </a:r>
            <a:r>
              <a:rPr lang="en-US" altLang="zh-CN" sz="3200" b="1" spc="-300" dirty="0">
                <a:solidFill>
                  <a:srgbClr val="4E110E"/>
                </a:solidFill>
                <a:latin typeface="霞鹜铭心宋 简" panose="02000500000000000000" pitchFamily="2" charset="-122"/>
                <a:ea typeface="霞鹜铭心宋 简" panose="02000500000000000000" pitchFamily="2" charset="-122"/>
              </a:rPr>
              <a:t>Ⅰ</a:t>
            </a:r>
            <a:endParaRPr lang="zh-CN" altLang="en-US" sz="3200" b="1" spc="-300" dirty="0">
              <a:solidFill>
                <a:srgbClr val="4E110E"/>
              </a:solidFill>
              <a:latin typeface="霞鹜铭心宋 简" panose="02000500000000000000" pitchFamily="2" charset="-122"/>
              <a:ea typeface="霞鹜铭心宋 简" panose="02000500000000000000" pitchFamily="2" charset="-122"/>
            </a:endParaRPr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18CAE0D7-67B2-FCD9-6ADF-E639ED0F70DB}"/>
              </a:ext>
            </a:extLst>
          </p:cNvPr>
          <p:cNvSpPr txBox="1">
            <a:spLocks/>
          </p:cNvSpPr>
          <p:nvPr/>
        </p:nvSpPr>
        <p:spPr>
          <a:xfrm>
            <a:off x="3582260" y="432757"/>
            <a:ext cx="2913321" cy="503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Le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Mythe</a:t>
            </a: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 de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Sisyphe</a:t>
            </a:r>
            <a:endParaRPr lang="zh-CN" altLang="en-US" dirty="0">
              <a:solidFill>
                <a:srgbClr val="B04525"/>
              </a:solidFill>
              <a:latin typeface="Bokor" panose="02010600030101010101" charset="0"/>
              <a:cs typeface="Bokor" panose="02010600030101010101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164053D-2634-2331-CA96-7B03CAB0A1E6}"/>
              </a:ext>
            </a:extLst>
          </p:cNvPr>
          <p:cNvSpPr txBox="1"/>
          <p:nvPr/>
        </p:nvSpPr>
        <p:spPr>
          <a:xfrm>
            <a:off x="529771" y="1117600"/>
            <a:ext cx="7235372" cy="4920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B76A3E6-7586-34A5-48BE-CE3FB1BC9B1B}"/>
              </a:ext>
            </a:extLst>
          </p:cNvPr>
          <p:cNvSpPr txBox="1"/>
          <p:nvPr/>
        </p:nvSpPr>
        <p:spPr>
          <a:xfrm>
            <a:off x="1197429" y="1265422"/>
            <a:ext cx="9993084" cy="4839786"/>
          </a:xfrm>
          <a:prstGeom prst="rect">
            <a:avLst/>
          </a:prstGeom>
          <a:noFill/>
        </p:spPr>
        <p:txBody>
          <a:bodyPr wrap="square" numCol="2" spcCol="182880" rtlCol="0">
            <a:spAutoFit/>
          </a:bodyPr>
          <a:lstStyle/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      </a:t>
            </a:r>
            <a:r>
              <a:rPr lang="zh-CN" altLang="en-US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“建立在怀疑论之上的生活是没有真正意义的，但接受荒谬的诚实的人会以自己的反抗赋予生活意义。” </a:t>
            </a:r>
            <a:endParaRPr lang="en-US" altLang="zh-CN" sz="2000" b="1" dirty="0">
              <a:solidFill>
                <a:srgbClr val="4E110E"/>
              </a:solidFill>
              <a:latin typeface="霞鹜文楷等宽" panose="02020509000000000000" pitchFamily="49" charset="-122"/>
              <a:ea typeface="霞鹜文楷等宽" panose="02020509000000000000" pitchFamily="49" charset="-122"/>
            </a:endParaRPr>
          </a:p>
          <a:p>
            <a:pPr algn="r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（加缪写在</a:t>
            </a:r>
            <a:r>
              <a:rPr lang="en-US" altLang="zh-CN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《</a:t>
            </a:r>
            <a:r>
              <a:rPr lang="zh-CN" altLang="en-US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西西弗神话</a:t>
            </a:r>
            <a:r>
              <a:rPr lang="en-US" altLang="zh-CN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》</a:t>
            </a:r>
            <a:r>
              <a:rPr lang="zh-CN" altLang="en-US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里）</a:t>
            </a:r>
            <a:endParaRPr lang="en-US" altLang="zh-CN" sz="2000" b="1" dirty="0">
              <a:solidFill>
                <a:srgbClr val="4E110E"/>
              </a:solidFill>
              <a:latin typeface="霞鹜文楷等宽" panose="02020509000000000000" pitchFamily="49" charset="-122"/>
              <a:ea typeface="霞鹜文楷等宽" panose="02020509000000000000" pitchFamily="49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      </a:t>
            </a: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加缪塑造了他⼼中的勇敢反叛的形象。西西弗受宙斯惩罚，却在下地狱前去⼈间尽情享乐，最终受到诸神永远的惩罚，“不断搬⽯，不断滚⽯”。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       有⼀天，当西西弗再⼀次回到⼭下时，他很清楚意识到⾃⼰荒谬的命运。然⽽，他却决定再次举起巨⽯，重新上⼭，⼼里想着「好，再来⼀次！」。</a:t>
            </a:r>
            <a:endParaRPr lang="en-US" altLang="zh-CN" sz="2000" dirty="0">
              <a:solidFill>
                <a:srgbClr val="4E110E"/>
              </a:solidFill>
              <a:latin typeface="霞鹜新晰黑" panose="02000500000000000000" pitchFamily="2" charset="-122"/>
              <a:ea typeface="霞鹜新晰黑" panose="02000500000000000000" pitchFamily="2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altLang="zh-CN" sz="2000" dirty="0">
              <a:solidFill>
                <a:srgbClr val="4E110E"/>
              </a:solidFill>
              <a:latin typeface="霞鹜新晰黑" panose="02000500000000000000" pitchFamily="2" charset="-122"/>
              <a:ea typeface="霞鹜新晰黑" panose="02000500000000000000" pitchFamily="2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       于是他把“惩罚”，视为⾃⼰意志⽢愿承受且主动决定的⾏动，这样使诸神的惩罚无效化。</a:t>
            </a:r>
            <a:endParaRPr lang="en-US" altLang="zh-CN" sz="2000" dirty="0">
              <a:solidFill>
                <a:srgbClr val="4E110E"/>
              </a:solidFill>
              <a:latin typeface="霞鹜新晰黑" panose="02000500000000000000" pitchFamily="2" charset="-122"/>
              <a:ea typeface="霞鹜新晰黑" panose="02000500000000000000" pitchFamily="2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       想来你会有很多疑问，我说两点。⾸先，这不是“逆来顺受”，因为它源于“西西弗”的内在意志，是主动的；其次，这种失败英雄式的反叛，不是所谓的“精神胜利法”，因为它具有主动性，并从实际上颠覆了别⼈给予的价值。⽽精神胜利法（阿 </a:t>
            </a:r>
            <a:r>
              <a:rPr lang="en-US" altLang="zh-CN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Q </a:t>
            </a: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精神）是⼀种被“⿇醉”的不觉察。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A3C89D-B869-8FFA-C626-ADECCA8D1E42}"/>
              </a:ext>
            </a:extLst>
          </p:cNvPr>
          <p:cNvSpPr txBox="1"/>
          <p:nvPr/>
        </p:nvSpPr>
        <p:spPr>
          <a:xfrm>
            <a:off x="7347862" y="5771009"/>
            <a:ext cx="46336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0" i="0" dirty="0">
                <a:solidFill>
                  <a:srgbClr val="4E110E"/>
                </a:solidFill>
                <a:effectLst/>
                <a:latin typeface="霞鹜文楷等宽" panose="02020509000000000000" pitchFamily="49" charset="-122"/>
                <a:ea typeface="霞鹜文楷等宽" panose="02020509000000000000" pitchFamily="49" charset="-122"/>
              </a:rPr>
              <a:t>文本内容出自我的高中演讲 </a:t>
            </a:r>
            <a:r>
              <a:rPr lang="en-US" altLang="zh-CN" sz="1200" b="1" i="0" dirty="0">
                <a:solidFill>
                  <a:schemeClr val="bg1"/>
                </a:solidFill>
                <a:effectLst/>
                <a:latin typeface="霞鹜文楷等宽" panose="02020509000000000000" pitchFamily="49" charset="-122"/>
                <a:ea typeface="霞鹜文楷等宽" panose="02020509000000000000" pitchFamily="49" charset="-122"/>
              </a:rPr>
              <a:t>《</a:t>
            </a:r>
            <a:r>
              <a:rPr lang="zh-CN" altLang="en-US" sz="1200" b="1" dirty="0">
                <a:solidFill>
                  <a:schemeClr val="bg1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隆冬中的荒谬，夏天般的存在</a:t>
            </a:r>
            <a:r>
              <a:rPr lang="en-US" altLang="zh-CN" sz="1200" b="1" i="0" dirty="0">
                <a:solidFill>
                  <a:schemeClr val="bg1"/>
                </a:solidFill>
                <a:effectLst/>
                <a:latin typeface="霞鹜文楷等宽" panose="02020509000000000000" pitchFamily="49" charset="-122"/>
                <a:ea typeface="霞鹜文楷等宽" panose="02020509000000000000" pitchFamily="49" charset="-122"/>
              </a:rPr>
              <a:t>》</a:t>
            </a:r>
            <a:endParaRPr lang="zh-CN" altLang="en-US" sz="1200" b="1" dirty="0">
              <a:solidFill>
                <a:schemeClr val="bg1"/>
              </a:solidFill>
              <a:latin typeface="霞鹜文楷等宽" panose="02020509000000000000" pitchFamily="49" charset="-122"/>
              <a:ea typeface="霞鹜文楷等宽" panose="02020509000000000000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0509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8869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" fill="hold">
                                          <p:stCondLst>
                                            <p:cond delay="4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" decel="50000" autoRev="1" fill="hold">
                                          <p:stCondLst>
                                            <p:cond delay="4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462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游戏机, 眼镜, 墨镜, 项链&#10;&#10;描述已自动生成">
            <a:extLst>
              <a:ext uri="{FF2B5EF4-FFF2-40B4-BE49-F238E27FC236}">
                <a16:creationId xmlns:a16="http://schemas.microsoft.com/office/drawing/2014/main" id="{5A37796D-C622-FBB6-56B4-55AD9CAF96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02" y="-196037"/>
            <a:ext cx="1528724" cy="1528724"/>
          </a:xfrm>
          <a:prstGeom prst="rect">
            <a:avLst/>
          </a:prstGeom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EF8EF82F-7CF3-E1BE-E580-2FE29259EABB}"/>
              </a:ext>
            </a:extLst>
          </p:cNvPr>
          <p:cNvSpPr txBox="1">
            <a:spLocks/>
          </p:cNvSpPr>
          <p:nvPr/>
        </p:nvSpPr>
        <p:spPr>
          <a:xfrm>
            <a:off x="1737426" y="250807"/>
            <a:ext cx="1963717" cy="7484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b="1" spc="-300" dirty="0">
                <a:solidFill>
                  <a:srgbClr val="4E110E"/>
                </a:solidFill>
                <a:latin typeface="霞鹜铭心宋 简" panose="02000500000000000000" pitchFamily="2" charset="-122"/>
                <a:ea typeface="霞鹜铭心宋 简" panose="02000500000000000000" pitchFamily="2" charset="-122"/>
              </a:rPr>
              <a:t>存在主义 </a:t>
            </a:r>
            <a:r>
              <a:rPr lang="en-US" altLang="zh-CN" sz="3200" b="1" spc="-300" dirty="0">
                <a:solidFill>
                  <a:srgbClr val="4E110E"/>
                </a:solidFill>
                <a:latin typeface="霞鹜铭心宋 简" panose="02000500000000000000" pitchFamily="2" charset="-122"/>
                <a:ea typeface="霞鹜铭心宋 简" panose="02000500000000000000" pitchFamily="2" charset="-122"/>
              </a:rPr>
              <a:t>Ⅱ</a:t>
            </a:r>
            <a:endParaRPr lang="zh-CN" altLang="en-US" sz="3200" b="1" spc="-300" dirty="0">
              <a:solidFill>
                <a:srgbClr val="4E110E"/>
              </a:solidFill>
              <a:latin typeface="霞鹜铭心宋 简" panose="02000500000000000000" pitchFamily="2" charset="-122"/>
              <a:ea typeface="霞鹜铭心宋 简" panose="02000500000000000000" pitchFamily="2" charset="-122"/>
            </a:endParaRPr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18CAE0D7-67B2-FCD9-6ADF-E639ED0F70DB}"/>
              </a:ext>
            </a:extLst>
          </p:cNvPr>
          <p:cNvSpPr txBox="1">
            <a:spLocks/>
          </p:cNvSpPr>
          <p:nvPr/>
        </p:nvSpPr>
        <p:spPr>
          <a:xfrm>
            <a:off x="3582260" y="432757"/>
            <a:ext cx="2913321" cy="503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Le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Mythe</a:t>
            </a:r>
            <a:r>
              <a:rPr lang="en-US" altLang="zh-CN" dirty="0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 de </a:t>
            </a:r>
            <a:r>
              <a:rPr lang="en-US" altLang="zh-CN" dirty="0" err="1">
                <a:solidFill>
                  <a:srgbClr val="B04525"/>
                </a:solidFill>
                <a:latin typeface="Bokor" panose="02010600030101010101" charset="0"/>
                <a:cs typeface="Bokor" panose="02010600030101010101" charset="0"/>
              </a:rPr>
              <a:t>Sisyphe</a:t>
            </a:r>
            <a:endParaRPr lang="zh-CN" altLang="en-US" dirty="0">
              <a:solidFill>
                <a:srgbClr val="B04525"/>
              </a:solidFill>
              <a:latin typeface="Bokor" panose="02010600030101010101" charset="0"/>
              <a:cs typeface="Bokor" panose="02010600030101010101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164053D-2634-2331-CA96-7B03CAB0A1E6}"/>
              </a:ext>
            </a:extLst>
          </p:cNvPr>
          <p:cNvSpPr txBox="1"/>
          <p:nvPr/>
        </p:nvSpPr>
        <p:spPr>
          <a:xfrm>
            <a:off x="529771" y="1117600"/>
            <a:ext cx="7235372" cy="4920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B76A3E6-7586-34A5-48BE-CE3FB1BC9B1B}"/>
              </a:ext>
            </a:extLst>
          </p:cNvPr>
          <p:cNvSpPr txBox="1"/>
          <p:nvPr/>
        </p:nvSpPr>
        <p:spPr>
          <a:xfrm>
            <a:off x="1262742" y="936081"/>
            <a:ext cx="10130971" cy="5493107"/>
          </a:xfrm>
          <a:prstGeom prst="rect">
            <a:avLst/>
          </a:prstGeom>
          <a:noFill/>
        </p:spPr>
        <p:txBody>
          <a:bodyPr wrap="square" numCol="2" spcCol="182880" rtlCol="0">
            <a:spAutoFit/>
          </a:bodyPr>
          <a:lstStyle/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      </a:t>
            </a:r>
            <a:r>
              <a:rPr lang="zh-CN" altLang="en-US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在隆冬，我终于知道，我身上有一个不可战胜的夏天。（加缪写在</a:t>
            </a:r>
            <a:r>
              <a:rPr lang="en-US" altLang="zh-CN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《</a:t>
            </a:r>
            <a:r>
              <a:rPr lang="zh-CN" altLang="en-US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夏天集</a:t>
            </a:r>
            <a:r>
              <a:rPr lang="en-US" altLang="zh-CN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》</a:t>
            </a:r>
            <a:r>
              <a:rPr lang="zh-CN" altLang="en-US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）</a:t>
            </a:r>
            <a:endParaRPr lang="en-US" altLang="zh-CN" sz="2000" b="1" dirty="0">
              <a:solidFill>
                <a:srgbClr val="4E110E"/>
              </a:solidFill>
              <a:latin typeface="霞鹜文楷等宽" panose="02020509000000000000" pitchFamily="49" charset="-122"/>
              <a:ea typeface="霞鹜文楷等宽" panose="02020509000000000000" pitchFamily="49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致宋 融合" panose="02020500000000000000" pitchFamily="18" charset="-122"/>
                <a:ea typeface="霞鹜新致宋 融合" panose="02020500000000000000" pitchFamily="18" charset="-122"/>
              </a:rPr>
              <a:t>       </a:t>
            </a: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⼀个⽭盾：⼈渴望寻求⼀切的意义，统⼀和清晰，世界却充满着不可理解与失序，这种⼈与世界的对⽴就是荒谬。这就像荒谬的隆冬，是不是？</a:t>
            </a:r>
            <a:endParaRPr lang="en-US" altLang="zh-CN" sz="2000" dirty="0">
              <a:solidFill>
                <a:srgbClr val="4E110E"/>
              </a:solidFill>
              <a:latin typeface="霞鹜新晰黑" panose="02000500000000000000" pitchFamily="2" charset="-122"/>
              <a:ea typeface="霞鹜新晰黑" panose="02000500000000000000" pitchFamily="2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       荒谬的概念涵盖“世界的不合理部分，以及我们想解释的一切冲突和离异”。⽐如，⼈⽣存却找不到意义，却充满⽇以继夜的机械、⽆⽬的性，从⽽会逃避屈服。⽐如，⼈希望理性解释⼀切，却遇到不可理解的悖论；科学想把⼀切解释清楚，但寻根问底到最后，发现这些都是建⽴在不可证的假设之上的。</a:t>
            </a:r>
            <a:endParaRPr lang="en-US" altLang="zh-CN" sz="2000" dirty="0">
              <a:solidFill>
                <a:srgbClr val="4E110E"/>
              </a:solidFill>
              <a:latin typeface="霞鹜新晰黑" panose="02000500000000000000" pitchFamily="2" charset="-122"/>
              <a:ea typeface="霞鹜新晰黑" panose="02000500000000000000" pitchFamily="2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altLang="zh-TW" sz="2000" dirty="0">
              <a:solidFill>
                <a:srgbClr val="4E110E"/>
              </a:solidFill>
              <a:latin typeface="霞鹜新晰黑" panose="02000500000000000000" pitchFamily="2" charset="-122"/>
              <a:ea typeface="霞鹜新晰黑" panose="02000500000000000000" pitchFamily="2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altLang="zh-TW" sz="2000" dirty="0">
              <a:solidFill>
                <a:srgbClr val="4E110E"/>
              </a:solidFill>
              <a:latin typeface="霞鹜新晰黑" panose="02000500000000000000" pitchFamily="2" charset="-122"/>
              <a:ea typeface="霞鹜新晰黑" panose="02000500000000000000" pitchFamily="2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TW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       </a:t>
            </a:r>
            <a:r>
              <a:rPr lang="zh-TW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加缪的观念是悲观的，却是积极的。</a:t>
            </a: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加缪认为，这世上虽然没有客观的⼈⽣意义存在，但⼈们可以通过⾃⼰的⾏动赋予⾃⼰⽣命的价值。 ⼀个⼈应该过着悲剧英雄（</a:t>
            </a:r>
            <a:r>
              <a:rPr lang="en-US" altLang="zh-CN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Antihero</a:t>
            </a: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）式的⼈⽣，勇敢且直接地⾯对荒谬，以「反叛」的姿态去⽣活，这是⽣命的尊严与价值</a:t>
            </a:r>
            <a:r>
              <a:rPr lang="zh-TW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，唯⼀可被拯救的⽅式。尽管这⾥没有希望，只有不断的拒绝。</a:t>
            </a:r>
            <a:endParaRPr lang="en-US" altLang="zh-TW" sz="2000" dirty="0">
              <a:solidFill>
                <a:srgbClr val="4E110E"/>
              </a:solidFill>
              <a:latin typeface="霞鹜新晰黑" panose="02000500000000000000" pitchFamily="2" charset="-122"/>
              <a:ea typeface="霞鹜新晰黑" panose="02000500000000000000" pitchFamily="2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dirty="0">
                <a:solidFill>
                  <a:srgbClr val="4E110E"/>
                </a:solidFill>
                <a:latin typeface="霞鹜新晰黑" panose="02000500000000000000" pitchFamily="2" charset="-122"/>
                <a:ea typeface="霞鹜新晰黑" panose="02000500000000000000" pitchFamily="2" charset="-122"/>
              </a:rPr>
              <a:t>       加缪完全承认荒谬，以此得出了三个原则：反抗，⾃由和激情的原则。“荒谬”中的⼈就此带着“荒谬”继续⽣活。</a:t>
            </a:r>
            <a:endParaRPr lang="en-US" altLang="zh-CN" sz="2000" dirty="0">
              <a:solidFill>
                <a:srgbClr val="4E110E"/>
              </a:solidFill>
              <a:latin typeface="霞鹜新晰黑" panose="02000500000000000000" pitchFamily="2" charset="-122"/>
              <a:ea typeface="霞鹜新晰黑" panose="02000500000000000000" pitchFamily="2" charset="-122"/>
            </a:endParaRP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zh-CN" altLang="en-US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“</a:t>
            </a:r>
            <a:r>
              <a:rPr lang="en-US" altLang="zh-CN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……</a:t>
            </a:r>
            <a:r>
              <a:rPr lang="zh-CN" altLang="en-US" sz="2000" b="1" dirty="0">
                <a:solidFill>
                  <a:srgbClr val="4E110E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在此不需要跳跃，生活的平衡与激情的理解相遇，荒谬的世界在其光辉中重生。”</a:t>
            </a:r>
            <a:endParaRPr lang="en-US" altLang="zh-CN" sz="2000" b="1" dirty="0">
              <a:solidFill>
                <a:srgbClr val="4E110E"/>
              </a:solidFill>
              <a:latin typeface="霞鹜文楷等宽" panose="02020509000000000000" pitchFamily="49" charset="-122"/>
              <a:ea typeface="霞鹜文楷等宽" panose="02020509000000000000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77656DD-94DA-73F2-810D-4FC38564AF26}"/>
              </a:ext>
            </a:extLst>
          </p:cNvPr>
          <p:cNvSpPr txBox="1"/>
          <p:nvPr/>
        </p:nvSpPr>
        <p:spPr>
          <a:xfrm>
            <a:off x="7347862" y="5771009"/>
            <a:ext cx="46336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0" i="0" dirty="0">
                <a:solidFill>
                  <a:srgbClr val="4E110E"/>
                </a:solidFill>
                <a:effectLst/>
                <a:latin typeface="霞鹜文楷等宽" panose="02020509000000000000" pitchFamily="49" charset="-122"/>
                <a:ea typeface="霞鹜文楷等宽" panose="02020509000000000000" pitchFamily="49" charset="-122"/>
              </a:rPr>
              <a:t>文本内容出自我的高中演讲 </a:t>
            </a:r>
            <a:r>
              <a:rPr lang="en-US" altLang="zh-CN" sz="1200" b="1" i="0" dirty="0">
                <a:solidFill>
                  <a:schemeClr val="bg1"/>
                </a:solidFill>
                <a:effectLst/>
                <a:latin typeface="霞鹜文楷等宽" panose="02020509000000000000" pitchFamily="49" charset="-122"/>
                <a:ea typeface="霞鹜文楷等宽" panose="02020509000000000000" pitchFamily="49" charset="-122"/>
              </a:rPr>
              <a:t>《</a:t>
            </a:r>
            <a:r>
              <a:rPr lang="zh-CN" altLang="en-US" sz="1200" b="1" dirty="0">
                <a:solidFill>
                  <a:schemeClr val="bg1"/>
                </a:solidFill>
                <a:latin typeface="霞鹜文楷等宽" panose="02020509000000000000" pitchFamily="49" charset="-122"/>
                <a:ea typeface="霞鹜文楷等宽" panose="02020509000000000000" pitchFamily="49" charset="-122"/>
              </a:rPr>
              <a:t>隆冬中的荒谬，夏天般的存在</a:t>
            </a:r>
            <a:r>
              <a:rPr lang="en-US" altLang="zh-CN" sz="1200" b="1" i="0" dirty="0">
                <a:solidFill>
                  <a:schemeClr val="bg1"/>
                </a:solidFill>
                <a:effectLst/>
                <a:latin typeface="霞鹜文楷等宽" panose="02020509000000000000" pitchFamily="49" charset="-122"/>
                <a:ea typeface="霞鹜文楷等宽" panose="02020509000000000000" pitchFamily="49" charset="-122"/>
              </a:rPr>
              <a:t>》</a:t>
            </a:r>
            <a:endParaRPr lang="zh-CN" altLang="en-US" sz="1200" b="1" dirty="0">
              <a:solidFill>
                <a:schemeClr val="bg1"/>
              </a:solidFill>
              <a:latin typeface="霞鹜文楷等宽" panose="02020509000000000000" pitchFamily="49" charset="-122"/>
              <a:ea typeface="霞鹜文楷等宽" panose="02020509000000000000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5570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8869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" fill="hold">
                                          <p:stCondLst>
                                            <p:cond delay="4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" decel="50000" autoRev="1" fill="hold">
                                          <p:stCondLst>
                                            <p:cond delay="4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3053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游戏机, 眼镜, 墨镜, 项链&#10;&#10;描述已自动生成">
            <a:extLst>
              <a:ext uri="{FF2B5EF4-FFF2-40B4-BE49-F238E27FC236}">
                <a16:creationId xmlns:a16="http://schemas.microsoft.com/office/drawing/2014/main" id="{00465EBF-31CD-DE9E-E27F-5A1370EEDE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34" y="3191829"/>
            <a:ext cx="1307674" cy="1307674"/>
          </a:xfrm>
          <a:prstGeom prst="rect">
            <a:avLst/>
          </a:prstGeo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A818D36F-635D-02B9-DF14-D73A6F352EE8}"/>
              </a:ext>
            </a:extLst>
          </p:cNvPr>
          <p:cNvSpPr txBox="1">
            <a:spLocks/>
          </p:cNvSpPr>
          <p:nvPr/>
        </p:nvSpPr>
        <p:spPr>
          <a:xfrm>
            <a:off x="2742858" y="1719608"/>
            <a:ext cx="6706284" cy="1709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11500" b="1" spc="-300" dirty="0">
                <a:solidFill>
                  <a:srgbClr val="4E110E"/>
                </a:solidFill>
                <a:effectLst>
                  <a:outerShdw dist="50800" dir="2700000" algn="tl" rotWithShape="0">
                    <a:srgbClr val="D76737"/>
                  </a:outerShdw>
                </a:effectLst>
                <a:latin typeface="霞鹜铭心宋 简" panose="02000500000000000000" pitchFamily="2" charset="-122"/>
                <a:ea typeface="霞鹜铭心宋 简" panose="02000500000000000000" pitchFamily="2" charset="-122"/>
              </a:rPr>
              <a:t>感谢观看</a:t>
            </a:r>
          </a:p>
        </p:txBody>
      </p:sp>
      <p:sp>
        <p:nvSpPr>
          <p:cNvPr id="10" name="副标题 2">
            <a:extLst>
              <a:ext uri="{FF2B5EF4-FFF2-40B4-BE49-F238E27FC236}">
                <a16:creationId xmlns:a16="http://schemas.microsoft.com/office/drawing/2014/main" id="{8376274A-99C6-CB9B-8478-9A97DEFE26EF}"/>
              </a:ext>
            </a:extLst>
          </p:cNvPr>
          <p:cNvSpPr txBox="1">
            <a:spLocks/>
          </p:cNvSpPr>
          <p:nvPr/>
        </p:nvSpPr>
        <p:spPr>
          <a:xfrm>
            <a:off x="1524000" y="4499503"/>
            <a:ext cx="9144000" cy="8125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400" dirty="0">
                <a:solidFill>
                  <a:srgbClr val="B04525"/>
                </a:solidFill>
                <a:effectLst>
                  <a:outerShdw dist="50800" dir="2700000" algn="tl" rotWithShape="0">
                    <a:srgbClr val="D76737"/>
                  </a:outerShdw>
                </a:effectLst>
                <a:latin typeface="霞鹜文楷等宽" panose="02020509000000000000" pitchFamily="49" charset="-122"/>
                <a:ea typeface="霞鹜文楷等宽" panose="02020509000000000000" pitchFamily="49" charset="-122"/>
                <a:cs typeface="Bokor" panose="02010600030101010101" charset="0"/>
              </a:rPr>
              <a:t>计算机类一班 于景一</a:t>
            </a:r>
            <a:endParaRPr lang="en-US" altLang="zh-CN" sz="2400" dirty="0">
              <a:solidFill>
                <a:srgbClr val="B04525"/>
              </a:solidFill>
              <a:effectLst>
                <a:outerShdw dist="50800" dir="2700000" algn="tl" rotWithShape="0">
                  <a:srgbClr val="D76737"/>
                </a:outerShdw>
              </a:effectLst>
              <a:latin typeface="霞鹜文楷等宽" panose="02020509000000000000" pitchFamily="49" charset="-122"/>
              <a:ea typeface="霞鹜文楷等宽" panose="02020509000000000000" pitchFamily="49" charset="-122"/>
              <a:cs typeface="Bokor" panose="02010600030101010101" charset="0"/>
            </a:endParaRPr>
          </a:p>
          <a:p>
            <a:pPr marL="0" indent="0" algn="ctr">
              <a:lnSpc>
                <a:spcPct val="135000"/>
              </a:lnSpc>
              <a:buNone/>
            </a:pPr>
            <a:r>
              <a:rPr lang="en-US" altLang="zh-CN" sz="2400" dirty="0">
                <a:solidFill>
                  <a:srgbClr val="B04525"/>
                </a:solidFill>
                <a:effectLst>
                  <a:outerShdw dist="38100" dir="2700000" algn="tl" rotWithShape="0">
                    <a:srgbClr val="FAAC62"/>
                  </a:outerShdw>
                </a:effectLst>
                <a:latin typeface="霞鹜文楷等宽" panose="02020509000000000000" pitchFamily="49" charset="-122"/>
                <a:ea typeface="霞鹜文楷等宽" panose="02020509000000000000" pitchFamily="49" charset="-122"/>
                <a:cs typeface="Bokor" panose="02010600030101010101" charset="0"/>
              </a:rPr>
              <a:t>23090032047</a:t>
            </a:r>
            <a:endParaRPr lang="zh-CN" altLang="en-US" sz="2400" dirty="0">
              <a:solidFill>
                <a:srgbClr val="B04525"/>
              </a:solidFill>
              <a:effectLst>
                <a:outerShdw dist="38100" dir="2700000" algn="tl" rotWithShape="0">
                  <a:srgbClr val="FAAC62"/>
                </a:outerShdw>
              </a:effectLst>
              <a:latin typeface="霞鹜文楷等宽" panose="02020509000000000000" pitchFamily="49" charset="-122"/>
              <a:ea typeface="霞鹜文楷等宽" panose="02020509000000000000" pitchFamily="49" charset="-122"/>
              <a:cs typeface="Bokor" panose="02010600030101010101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6B0A2F4-8D90-E95A-6817-1733416803A4}"/>
              </a:ext>
            </a:extLst>
          </p:cNvPr>
          <p:cNvSpPr txBox="1"/>
          <p:nvPr/>
        </p:nvSpPr>
        <p:spPr>
          <a:xfrm>
            <a:off x="686485" y="6188148"/>
            <a:ext cx="11050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注①  由于我的取材并非电影，因此不可避免地将第三页内容设为“主题思想”，第四页内容设为“艺术创作”。</a:t>
            </a:r>
            <a:endParaRPr lang="en-US" altLang="zh-CN" sz="1200" dirty="0">
              <a:solidFill>
                <a:schemeClr val="bg1"/>
              </a:solidFill>
              <a:latin typeface="霞鹜新致宋 简" panose="02020500000000000000" pitchFamily="18" charset="-122"/>
              <a:ea typeface="霞鹜新致宋 简" panose="02020500000000000000" pitchFamily="18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注②  背景音乐是 </a:t>
            </a:r>
            <a:r>
              <a:rPr lang="en-US" altLang="zh-CN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My Back Pages (unofficial Instrumental)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注③  </a:t>
            </a:r>
            <a:r>
              <a:rPr lang="en-US" altLang="zh-CN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使用</a:t>
            </a:r>
            <a:r>
              <a:rPr lang="en-US" altLang="zh-CN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Microsoft 365</a:t>
            </a:r>
            <a:r>
              <a:rPr lang="zh-CN" altLang="en-US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Apps</a:t>
            </a:r>
            <a:r>
              <a:rPr lang="zh-CN" altLang="en-US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制作，虽已最大限度考虑兼容性，并将音频和字体嵌入其中，然而很多特性仍须</a:t>
            </a:r>
            <a:r>
              <a:rPr lang="en-US" altLang="zh-CN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Office 2019</a:t>
            </a:r>
            <a:r>
              <a:rPr lang="zh-CN" altLang="en-US" sz="1200" dirty="0">
                <a:solidFill>
                  <a:schemeClr val="bg1"/>
                </a:solidFill>
                <a:latin typeface="霞鹜新致宋 简" panose="02020500000000000000" pitchFamily="18" charset="-122"/>
                <a:ea typeface="霞鹜新致宋 简" panose="02020500000000000000" pitchFamily="18" charset="-122"/>
              </a:rPr>
              <a:t>及以后版本方得展现。</a:t>
            </a:r>
          </a:p>
        </p:txBody>
      </p:sp>
    </p:spTree>
    <p:extLst>
      <p:ext uri="{BB962C8B-B14F-4D97-AF65-F5344CB8AC3E}">
        <p14:creationId xmlns:p14="http://schemas.microsoft.com/office/powerpoint/2010/main" val="224011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uiExpand="1" build="p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1207</Words>
  <Application>Microsoft Office PowerPoint</Application>
  <PresentationFormat>宽屏</PresentationFormat>
  <Paragraphs>55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霞鹜新致宋 简</vt:lpstr>
      <vt:lpstr>霞鹜新晰黑</vt:lpstr>
      <vt:lpstr>Bokor</vt:lpstr>
      <vt:lpstr>等线 Light</vt:lpstr>
      <vt:lpstr>Arial</vt:lpstr>
      <vt:lpstr>霞鹜文楷等宽</vt:lpstr>
      <vt:lpstr>霞鹜铭心宋 简</vt:lpstr>
      <vt:lpstr>Roboto</vt:lpstr>
      <vt:lpstr>等线</vt:lpstr>
      <vt:lpstr>霞鹜新致宋 融合</vt:lpstr>
      <vt:lpstr>Office 主题​​</vt:lpstr>
      <vt:lpstr>西西弗神话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2023-10-05T21:21:22Z</dcterms:created>
  <dcterms:modified xsi:type="dcterms:W3CDTF">2023-10-05T21:33:08Z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2023-10-05T21:33:06Z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54d0a75c-9088-46bb-8bbc-817bbb4deaff</vt:lpwstr>
  </property>
  <property fmtid="{D5CDD505-2E9C-101B-9397-08002B2CF9AE}" pid="7" name="MSIP_Label_defa4170-0d19-0005-0004-bc88714345d2_ActionId">
    <vt:lpwstr>fc0442e3-9cdb-417b-9167-5602d8ff8c69</vt:lpwstr>
  </property>
  <property fmtid="{D5CDD505-2E9C-101B-9397-08002B2CF9AE}" pid="8" name="MSIP_Label_defa4170-0d19-0005-0004-bc88714345d2_ContentBits">
    <vt:lpwstr>0</vt:lpwstr>
  </property>
</Properties>
</file>

<file path=docProps/thumbnail.jpeg>
</file>